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9" r:id="rId6"/>
    <p:sldId id="262" r:id="rId7"/>
    <p:sldId id="261" r:id="rId8"/>
    <p:sldId id="272" r:id="rId9"/>
    <p:sldId id="273" r:id="rId10"/>
    <p:sldId id="266" r:id="rId11"/>
    <p:sldId id="271" r:id="rId12"/>
    <p:sldId id="268" r:id="rId13"/>
    <p:sldId id="265" r:id="rId14"/>
    <p:sldId id="270" r:id="rId15"/>
    <p:sldId id="264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60" y="-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18/05/2021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1986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18/05/2021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413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18/05/2021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354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18/05/2021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617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18/05/2021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4450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18/05/2021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7988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18/05/2021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8950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18/05/2021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7674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18/05/2021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140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18/05/2021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2629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18/05/2021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43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FD854-22CB-4145-8F19-B2D89186901C}" type="datetimeFigureOut">
              <a:rPr lang="es-ES" smtClean="0"/>
              <a:t>18/05/2021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E92F1-468F-428B-AF4F-7E115B1D1AA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1250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ea_and_population_of_European_countrie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sh-gallery.plotly.host/Portal/" TargetMode="Externa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aunchit.shanemielke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reatmap.checkpoint.com/" TargetMode="External"/><Relationship Id="rId5" Type="http://schemas.openxmlformats.org/officeDocument/2006/relationships/hyperlink" Target="https://graphics.straitstimes.com/STI/STIMEDIA/Interactives/2018/04/marvel-cinematic-universe-whos-who-interactive/index.html" TargetMode="Externa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quantdare.com/paradoja-de-simpson/#:~:text=Uno%20de%20los%20ejemplos%20m%C3%A1s,Universidad%20de%20Berkeley%2C%20en%20California.&amp;text=Ante%20estos%20datos%2C%20una%20joven,que%20hab%C3%ADan%20solicitado%20su%20ingreso.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quantdare.com/paradoja-de-simpson/#:~:text=Uno%20de%20los%20ejemplos%20m%C3%A1s,Universidad%20de%20Berkeley%2C%20en%20California.&amp;text=Ante%20estos%20datos%2C%20una%20joven,que%20hab%C3%ADan%20solicitado%20su%20ingreso.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quantdare.com/paradoja-de-simpson/#:~:text=Uno%20de%20los%20ejemplos%20m%C3%A1s,Universidad%20de%20Berkeley%2C%20en%20California.&amp;text=Ante%20estos%20datos%2C%20una%20joven,que%20hab%C3%ADan%20solicitado%20su%20ingreso.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F432D-D0D4-42CB-88C9-D19D9C80A8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1F48D7-9575-47E8-9A1C-0BB57086A2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Bootcamp</a:t>
            </a:r>
            <a:endParaRPr lang="es-ES" dirty="0"/>
          </a:p>
          <a:p>
            <a:r>
              <a:rPr lang="es-ES" sz="2000" dirty="0" err="1"/>
              <a:t>The</a:t>
            </a:r>
            <a:r>
              <a:rPr lang="es-ES" sz="2000" dirty="0"/>
              <a:t> Bridge</a:t>
            </a:r>
          </a:p>
        </p:txBody>
      </p:sp>
      <p:pic>
        <p:nvPicPr>
          <p:cNvPr id="10242" name="Picture 2" descr="Events organizados por The Bridge | Digital Talent Accelerator | Eventbrite">
            <a:extLst>
              <a:ext uri="{FF2B5EF4-FFF2-40B4-BE49-F238E27FC236}">
                <a16:creationId xmlns:a16="http://schemas.microsoft.com/office/drawing/2014/main" id="{72E85F79-B894-45AB-8663-D9934EE4C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1" y="5505450"/>
            <a:ext cx="823912" cy="82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903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077F6C1-F8C9-4CD7-82E5-BBA3FBF4C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CCA2970-8738-449C-A504-71A598CA1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2" name="Picture 2" descr="3D Mapping The Global Population Density - Vivid Maps">
            <a:extLst>
              <a:ext uri="{FF2B5EF4-FFF2-40B4-BE49-F238E27FC236}">
                <a16:creationId xmlns:a16="http://schemas.microsoft.com/office/drawing/2014/main" id="{35EBE9C3-3D8C-4582-B1CB-23D8C0D87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1769" r="1098" b="1905"/>
          <a:stretch/>
        </p:blipFill>
        <p:spPr bwMode="auto">
          <a:xfrm>
            <a:off x="-1437" y="8313"/>
            <a:ext cx="122146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0AF3-0819-4FA7-8337-62029FD00B0D}"/>
              </a:ext>
            </a:extLst>
          </p:cNvPr>
          <p:cNvSpPr txBox="1"/>
          <p:nvPr/>
        </p:nvSpPr>
        <p:spPr>
          <a:xfrm>
            <a:off x="4613563" y="6371471"/>
            <a:ext cx="7919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https://en.wikipedia.org/wiki/Area_and_population_of_European_countries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961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seaborn">
            <a:extLst>
              <a:ext uri="{FF2B5EF4-FFF2-40B4-BE49-F238E27FC236}">
                <a16:creationId xmlns:a16="http://schemas.microsoft.com/office/drawing/2014/main" id="{00EA2F14-1418-4523-8BDF-CB5B3B543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149" y="810524"/>
            <a:ext cx="3473044" cy="193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plotly gif">
            <a:extLst>
              <a:ext uri="{FF2B5EF4-FFF2-40B4-BE49-F238E27FC236}">
                <a16:creationId xmlns:a16="http://schemas.microsoft.com/office/drawing/2014/main" id="{47EBFE85-FD0D-4528-B6DB-117A4C9DBD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27" y="789978"/>
            <a:ext cx="2908185" cy="197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7C1D2BE-32D3-4B89-9E99-EC9269DBC8FE}"/>
              </a:ext>
            </a:extLst>
          </p:cNvPr>
          <p:cNvSpPr txBox="1"/>
          <p:nvPr/>
        </p:nvSpPr>
        <p:spPr>
          <a:xfrm>
            <a:off x="1996578" y="2861996"/>
            <a:ext cx="29081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Visualizaciones con Python</a:t>
            </a:r>
          </a:p>
          <a:p>
            <a:pPr algn="ctr"/>
            <a:r>
              <a:rPr lang="es-ES" sz="1200" i="1" dirty="0" err="1"/>
              <a:t>Matplotlib</a:t>
            </a:r>
            <a:r>
              <a:rPr lang="es-ES" sz="1200" i="1" dirty="0"/>
              <a:t> y </a:t>
            </a:r>
            <a:r>
              <a:rPr lang="es-ES" sz="1200" i="1" dirty="0" err="1"/>
              <a:t>Seaborn</a:t>
            </a:r>
            <a:endParaRPr lang="es-ES" sz="1200" i="1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12F963A-85A0-4116-8C2F-4B0284D2EDDC}"/>
              </a:ext>
            </a:extLst>
          </p:cNvPr>
          <p:cNvSpPr txBox="1"/>
          <p:nvPr/>
        </p:nvSpPr>
        <p:spPr>
          <a:xfrm>
            <a:off x="681245" y="5631277"/>
            <a:ext cx="29081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Dashboards</a:t>
            </a:r>
            <a:r>
              <a:rPr lang="es-ES" sz="1400" b="1" dirty="0"/>
              <a:t> sencillos Python</a:t>
            </a:r>
          </a:p>
          <a:p>
            <a:pPr algn="ctr"/>
            <a:r>
              <a:rPr lang="es-ES" sz="1200" i="1" dirty="0" err="1"/>
              <a:t>Streamlit</a:t>
            </a:r>
            <a:endParaRPr lang="es-ES" sz="1200" i="1" dirty="0"/>
          </a:p>
        </p:txBody>
      </p:sp>
      <p:pic>
        <p:nvPicPr>
          <p:cNvPr id="2054" name="Picture 6" descr="Resultado de imagen de streamlit gif">
            <a:extLst>
              <a:ext uri="{FF2B5EF4-FFF2-40B4-BE49-F238E27FC236}">
                <a16:creationId xmlns:a16="http://schemas.microsoft.com/office/drawing/2014/main" id="{3DA89E82-0655-418B-BD62-58B963090F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41" y="3783338"/>
            <a:ext cx="2941273" cy="165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77A020F-6066-4775-8A6D-7E9785F64AE0}"/>
              </a:ext>
            </a:extLst>
          </p:cNvPr>
          <p:cNvSpPr txBox="1"/>
          <p:nvPr/>
        </p:nvSpPr>
        <p:spPr>
          <a:xfrm>
            <a:off x="6808727" y="2905520"/>
            <a:ext cx="29081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Informes en HTML</a:t>
            </a:r>
          </a:p>
          <a:p>
            <a:pPr algn="ctr"/>
            <a:r>
              <a:rPr lang="es-ES" sz="1200" i="1" dirty="0" err="1"/>
              <a:t>Plotly</a:t>
            </a:r>
            <a:endParaRPr lang="es-ES" sz="1200" i="1" dirty="0"/>
          </a:p>
        </p:txBody>
      </p:sp>
      <p:pic>
        <p:nvPicPr>
          <p:cNvPr id="2056" name="Picture 8" descr="Resultado de imagen de python dash gif">
            <a:extLst>
              <a:ext uri="{FF2B5EF4-FFF2-40B4-BE49-F238E27FC236}">
                <a16:creationId xmlns:a16="http://schemas.microsoft.com/office/drawing/2014/main" id="{3C790AA3-3F35-428F-BEA6-C85A118FD1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532" y="3783338"/>
            <a:ext cx="2938234" cy="152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FDB8DBC6-25A7-45A9-806F-9FE0DB34721A}"/>
              </a:ext>
            </a:extLst>
          </p:cNvPr>
          <p:cNvSpPr txBox="1"/>
          <p:nvPr/>
        </p:nvSpPr>
        <p:spPr>
          <a:xfrm>
            <a:off x="4026685" y="5566149"/>
            <a:ext cx="29081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Dashboards</a:t>
            </a:r>
            <a:r>
              <a:rPr lang="es-ES" sz="1400" b="1" dirty="0"/>
              <a:t> en Python</a:t>
            </a:r>
          </a:p>
          <a:p>
            <a:pPr algn="ctr"/>
            <a:r>
              <a:rPr lang="es-ES" sz="1200" i="1" dirty="0" err="1"/>
              <a:t>Dash</a:t>
            </a:r>
            <a:endParaRPr lang="es-ES" sz="1200" i="1" dirty="0"/>
          </a:p>
          <a:p>
            <a:pPr algn="ctr"/>
            <a:r>
              <a:rPr lang="es-ES" sz="1200" dirty="0" err="1">
                <a:hlinkClick r:id="rId6"/>
              </a:rPr>
              <a:t>Dash</a:t>
            </a:r>
            <a:r>
              <a:rPr lang="es-ES" sz="1200" dirty="0">
                <a:hlinkClick r:id="rId6"/>
              </a:rPr>
              <a:t> </a:t>
            </a:r>
            <a:r>
              <a:rPr lang="es-ES" sz="1200" dirty="0" err="1">
                <a:hlinkClick r:id="rId6"/>
              </a:rPr>
              <a:t>gallery</a:t>
            </a:r>
            <a:endParaRPr lang="es-ES" sz="1200" dirty="0"/>
          </a:p>
        </p:txBody>
      </p:sp>
      <p:pic>
        <p:nvPicPr>
          <p:cNvPr id="2058" name="Picture 10" descr="Resultado de imagen de power bi dashboard">
            <a:extLst>
              <a:ext uri="{FF2B5EF4-FFF2-40B4-BE49-F238E27FC236}">
                <a16:creationId xmlns:a16="http://schemas.microsoft.com/office/drawing/2014/main" id="{79382A28-9F6F-473E-8211-6AD21927E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903" y="3628474"/>
            <a:ext cx="2993329" cy="170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0807E4C7-2913-4D21-B53A-E8B8518BFF08}"/>
              </a:ext>
            </a:extLst>
          </p:cNvPr>
          <p:cNvSpPr txBox="1"/>
          <p:nvPr/>
        </p:nvSpPr>
        <p:spPr>
          <a:xfrm>
            <a:off x="8179047" y="5585191"/>
            <a:ext cx="29081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Dashboard Business </a:t>
            </a:r>
            <a:r>
              <a:rPr lang="es-ES" sz="1400" b="1" dirty="0" err="1"/>
              <a:t>Intelligence</a:t>
            </a:r>
            <a:endParaRPr lang="es-ES" sz="1400" b="1" dirty="0"/>
          </a:p>
          <a:p>
            <a:pPr algn="ctr"/>
            <a:r>
              <a:rPr lang="es-ES" sz="1200" i="1" dirty="0" err="1"/>
              <a:t>Power</a:t>
            </a:r>
            <a:r>
              <a:rPr lang="es-ES" sz="1200" i="1" dirty="0"/>
              <a:t> BI</a:t>
            </a:r>
          </a:p>
        </p:txBody>
      </p:sp>
    </p:spTree>
    <p:extLst>
      <p:ext uri="{BB962C8B-B14F-4D97-AF65-F5344CB8AC3E}">
        <p14:creationId xmlns:p14="http://schemas.microsoft.com/office/powerpoint/2010/main" val="2922251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E5C19D4-2F50-41B0-B9B2-9D40F922C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79" y="1504951"/>
            <a:ext cx="5139273" cy="335279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229218F-2FEA-4642-920D-679B7081C7BB}"/>
              </a:ext>
            </a:extLst>
          </p:cNvPr>
          <p:cNvSpPr txBox="1"/>
          <p:nvPr/>
        </p:nvSpPr>
        <p:spPr>
          <a:xfrm>
            <a:off x="1262452" y="5200650"/>
            <a:ext cx="404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hlinkClick r:id="rId3"/>
              </a:rPr>
              <a:t>Enlace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CC5D064-17FE-456B-A387-8E97D9B0A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50" y="1824990"/>
            <a:ext cx="4514850" cy="270891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55CC2F3-234D-435A-9032-9FF922B591A0}"/>
              </a:ext>
            </a:extLst>
          </p:cNvPr>
          <p:cNvSpPr txBox="1"/>
          <p:nvPr/>
        </p:nvSpPr>
        <p:spPr>
          <a:xfrm>
            <a:off x="7425127" y="5200649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hlinkClick r:id="rId5"/>
              </a:rPr>
              <a:t>Enlace</a:t>
            </a:r>
            <a:endParaRPr lang="es-ES" dirty="0"/>
          </a:p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625CAF-9A92-4CF2-9E1D-1050FFEACEC6}"/>
              </a:ext>
            </a:extLst>
          </p:cNvPr>
          <p:cNvSpPr txBox="1"/>
          <p:nvPr/>
        </p:nvSpPr>
        <p:spPr>
          <a:xfrm>
            <a:off x="583918" y="6172200"/>
            <a:ext cx="270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6"/>
              </a:rPr>
              <a:t>Live </a:t>
            </a:r>
            <a:r>
              <a:rPr lang="es-ES" dirty="0" err="1">
                <a:hlinkClick r:id="rId6"/>
              </a:rPr>
              <a:t>Cyber</a:t>
            </a:r>
            <a:r>
              <a:rPr lang="es-ES" dirty="0">
                <a:hlinkClick r:id="rId6"/>
              </a:rPr>
              <a:t> </a:t>
            </a:r>
            <a:r>
              <a:rPr lang="es-ES" dirty="0" err="1">
                <a:hlinkClick r:id="rId6"/>
              </a:rPr>
              <a:t>Threat</a:t>
            </a:r>
            <a:r>
              <a:rPr lang="es-ES" dirty="0">
                <a:hlinkClick r:id="rId6"/>
              </a:rPr>
              <a:t> </a:t>
            </a:r>
            <a:r>
              <a:rPr lang="es-ES" dirty="0" err="1">
                <a:hlinkClick r:id="rId6"/>
              </a:rPr>
              <a:t>Map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5175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Presentación de un EDA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Dependerá de tu audiencia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232" name="Picture 16" descr="Activa Tu Presente Con Memoria GIFs - Get the best GIF on GIPHY">
            <a:extLst>
              <a:ext uri="{FF2B5EF4-FFF2-40B4-BE49-F238E27FC236}">
                <a16:creationId xmlns:a16="http://schemas.microsoft.com/office/drawing/2014/main" id="{55728347-695D-4397-9F07-408EB9C1E6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2" y="2113595"/>
            <a:ext cx="6296025" cy="354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29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Presentación de un EDA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Dependerá de tu audiencia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F701C6-088F-4A05-9F6A-95D59387EC75}"/>
              </a:ext>
            </a:extLst>
          </p:cNvPr>
          <p:cNvSpPr txBox="1"/>
          <p:nvPr/>
        </p:nvSpPr>
        <p:spPr>
          <a:xfrm>
            <a:off x="9228488" y="3394373"/>
            <a:ext cx="208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Notebook técnico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A703FA0-9E6C-4962-8093-27C95D8C282C}"/>
              </a:ext>
            </a:extLst>
          </p:cNvPr>
          <p:cNvSpPr txBox="1"/>
          <p:nvPr/>
        </p:nvSpPr>
        <p:spPr>
          <a:xfrm>
            <a:off x="9314124" y="5378844"/>
            <a:ext cx="208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HTML con </a:t>
            </a:r>
            <a:r>
              <a:rPr lang="es-ES" sz="1200" i="1" dirty="0" err="1"/>
              <a:t>Plotly</a:t>
            </a:r>
            <a:endParaRPr lang="es-ES" sz="1200" i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3A4747-EB21-4D42-909E-765CEA7D6BE5}"/>
              </a:ext>
            </a:extLst>
          </p:cNvPr>
          <p:cNvSpPr txBox="1"/>
          <p:nvPr/>
        </p:nvSpPr>
        <p:spPr>
          <a:xfrm>
            <a:off x="5139356" y="5378844"/>
            <a:ext cx="2257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Dashboard en Python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1E991-A2A2-443E-A2E2-8EC591974859}"/>
              </a:ext>
            </a:extLst>
          </p:cNvPr>
          <p:cNvSpPr txBox="1"/>
          <p:nvPr/>
        </p:nvSpPr>
        <p:spPr>
          <a:xfrm>
            <a:off x="4523097" y="3336111"/>
            <a:ext cx="3530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Dashboard en herramienta de BI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532D2E7-056E-48BB-B405-F99A945315BE}"/>
              </a:ext>
            </a:extLst>
          </p:cNvPr>
          <p:cNvSpPr txBox="1"/>
          <p:nvPr/>
        </p:nvSpPr>
        <p:spPr>
          <a:xfrm>
            <a:off x="791901" y="5384642"/>
            <a:ext cx="208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Informe (Word, </a:t>
            </a:r>
            <a:r>
              <a:rPr lang="es-ES" sz="1200" i="1" dirty="0" err="1"/>
              <a:t>pdf</a:t>
            </a:r>
            <a:r>
              <a:rPr lang="es-ES" sz="1200" i="1" dirty="0"/>
              <a:t>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9D5BD83-9651-4E30-9252-D1F77475BF36}"/>
              </a:ext>
            </a:extLst>
          </p:cNvPr>
          <p:cNvSpPr txBox="1"/>
          <p:nvPr/>
        </p:nvSpPr>
        <p:spPr>
          <a:xfrm>
            <a:off x="716902" y="3317348"/>
            <a:ext cx="251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Presentación (PowerPoint, Prezi, WordPress, MS Sway…)</a:t>
            </a:r>
          </a:p>
        </p:txBody>
      </p:sp>
      <p:pic>
        <p:nvPicPr>
          <p:cNvPr id="9218" name="Picture 2" descr="Use ExPanD to Create a Notebook for Your EDA">
            <a:extLst>
              <a:ext uri="{FF2B5EF4-FFF2-40B4-BE49-F238E27FC236}">
                <a16:creationId xmlns:a16="http://schemas.microsoft.com/office/drawing/2014/main" id="{A1ADD16C-627B-492C-9EF4-78060C74C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579" y="631012"/>
            <a:ext cx="1747789" cy="279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ntroducción a los paneles para los diseñadores de Power BI - Power BI |  Microsoft Docs">
            <a:extLst>
              <a:ext uri="{FF2B5EF4-FFF2-40B4-BE49-F238E27FC236}">
                <a16:creationId xmlns:a16="http://schemas.microsoft.com/office/drawing/2014/main" id="{AC325D33-3D83-4B29-9500-1FE551444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35" y="1777678"/>
            <a:ext cx="2515942" cy="153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Making a Plotly Dash Census Viz Powered by RAPIDS | by Ajay Thorve | RAPIDS  AI | Medium">
            <a:extLst>
              <a:ext uri="{FF2B5EF4-FFF2-40B4-BE49-F238E27FC236}">
                <a16:creationId xmlns:a16="http://schemas.microsoft.com/office/drawing/2014/main" id="{AB7D18E1-BB16-43C2-9437-E98AFE0D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020" y="3788933"/>
            <a:ext cx="2414577" cy="152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Python Plotly Tutorial | LaptrinhX">
            <a:extLst>
              <a:ext uri="{FF2B5EF4-FFF2-40B4-BE49-F238E27FC236}">
                <a16:creationId xmlns:a16="http://schemas.microsoft.com/office/drawing/2014/main" id="{E3829CC6-B0A6-4C43-93B8-E92E3D60A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124" y="3865860"/>
            <a:ext cx="2173733" cy="140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DF) Exploratory Data Analysis">
            <a:extLst>
              <a:ext uri="{FF2B5EF4-FFF2-40B4-BE49-F238E27FC236}">
                <a16:creationId xmlns:a16="http://schemas.microsoft.com/office/drawing/2014/main" id="{55752C4D-18F1-4D81-8AB4-452E8CFC3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2500" r="4882" b="49448"/>
          <a:stretch/>
        </p:blipFill>
        <p:spPr bwMode="auto">
          <a:xfrm>
            <a:off x="959496" y="3746688"/>
            <a:ext cx="1998433" cy="160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Exploratory Research: Definition, Methods, Types and Examples | QuestionPro">
            <a:extLst>
              <a:ext uri="{FF2B5EF4-FFF2-40B4-BE49-F238E27FC236}">
                <a16:creationId xmlns:a16="http://schemas.microsoft.com/office/drawing/2014/main" id="{F74B628C-8B3C-4AEC-9FFA-41A879F7E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96" y="2003177"/>
            <a:ext cx="2085976" cy="124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1646300-C867-476B-AA38-56913B3172B0}"/>
              </a:ext>
            </a:extLst>
          </p:cNvPr>
          <p:cNvCxnSpPr>
            <a:cxnSpLocks/>
          </p:cNvCxnSpPr>
          <p:nvPr/>
        </p:nvCxnSpPr>
        <p:spPr>
          <a:xfrm>
            <a:off x="3857625" y="2003177"/>
            <a:ext cx="0" cy="43118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82599AF3-A4FA-449C-AFCD-90093FC40054}"/>
              </a:ext>
            </a:extLst>
          </p:cNvPr>
          <p:cNvCxnSpPr>
            <a:cxnSpLocks/>
          </p:cNvCxnSpPr>
          <p:nvPr/>
        </p:nvCxnSpPr>
        <p:spPr>
          <a:xfrm>
            <a:off x="8439150" y="1856391"/>
            <a:ext cx="0" cy="44586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76F6F75-1BC1-4F75-BE94-77E153F14B61}"/>
              </a:ext>
            </a:extLst>
          </p:cNvPr>
          <p:cNvSpPr txBox="1"/>
          <p:nvPr/>
        </p:nvSpPr>
        <p:spPr>
          <a:xfrm>
            <a:off x="216336" y="5902527"/>
            <a:ext cx="320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Presentación de resultados</a:t>
            </a:r>
          </a:p>
          <a:p>
            <a:pPr algn="ctr"/>
            <a:r>
              <a:rPr lang="es-ES" b="1" dirty="0"/>
              <a:t>Negocio, cliente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97A26A3-933E-461C-A878-C84BCE546587}"/>
              </a:ext>
            </a:extLst>
          </p:cNvPr>
          <p:cNvSpPr txBox="1"/>
          <p:nvPr/>
        </p:nvSpPr>
        <p:spPr>
          <a:xfrm>
            <a:off x="4664371" y="5902527"/>
            <a:ext cx="320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Productivo</a:t>
            </a:r>
          </a:p>
          <a:p>
            <a:pPr algn="ctr"/>
            <a:r>
              <a:rPr lang="es-ES" b="1" dirty="0"/>
              <a:t>Muchos usuarios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E895F3F-27D9-41E2-80DF-D23D5EFB7B57}"/>
              </a:ext>
            </a:extLst>
          </p:cNvPr>
          <p:cNvSpPr txBox="1"/>
          <p:nvPr/>
        </p:nvSpPr>
        <p:spPr>
          <a:xfrm>
            <a:off x="8667776" y="6023169"/>
            <a:ext cx="320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Técnico</a:t>
            </a:r>
          </a:p>
          <a:p>
            <a:pPr algn="ctr"/>
            <a:r>
              <a:rPr lang="es-ES" b="1" dirty="0"/>
              <a:t>Interno</a:t>
            </a:r>
          </a:p>
        </p:txBody>
      </p:sp>
    </p:spTree>
    <p:extLst>
      <p:ext uri="{BB962C8B-B14F-4D97-AF65-F5344CB8AC3E}">
        <p14:creationId xmlns:p14="http://schemas.microsoft.com/office/powerpoint/2010/main" val="268667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 err="1"/>
              <a:t>Bootcamp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091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Herramientas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C234AE2-F6FA-40D6-96CA-1B083F809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541" y="4118902"/>
            <a:ext cx="2412345" cy="95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andas on Twitter: &quot;We've got a new logo! Thanks @indeed for sponsoring the  creation of the new logo. And thanks @matplotlib for generating our old logo  for more than 10 years (yes,">
            <a:extLst>
              <a:ext uri="{FF2B5EF4-FFF2-40B4-BE49-F238E27FC236}">
                <a16:creationId xmlns:a16="http://schemas.microsoft.com/office/drawing/2014/main" id="{4C9654FE-F2A6-4876-86DA-48D768AAE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4" t="22056" r="22094" b="19705"/>
          <a:stretch/>
        </p:blipFill>
        <p:spPr bwMode="auto">
          <a:xfrm>
            <a:off x="3998332" y="3113025"/>
            <a:ext cx="2412280" cy="82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Tutorial de matplotlib | Interactive Chaos">
            <a:extLst>
              <a:ext uri="{FF2B5EF4-FFF2-40B4-BE49-F238E27FC236}">
                <a16:creationId xmlns:a16="http://schemas.microsoft.com/office/drawing/2014/main" id="{3E1F8F76-4052-42D2-BEC4-4E04415D7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00" b="32756"/>
          <a:stretch/>
        </p:blipFill>
        <p:spPr bwMode="auto">
          <a:xfrm>
            <a:off x="3998332" y="4294000"/>
            <a:ext cx="2348802" cy="74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Discussion of seaborn logo · Issue #2243 · mwaskom/seaborn · GitHub">
            <a:extLst>
              <a:ext uri="{FF2B5EF4-FFF2-40B4-BE49-F238E27FC236}">
                <a16:creationId xmlns:a16="http://schemas.microsoft.com/office/drawing/2014/main" id="{78560B66-33E6-4653-B2C3-46C79221A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870" y="2268335"/>
            <a:ext cx="2815659" cy="85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RAPIDS + Plotly Dash | RAPIDS">
            <a:extLst>
              <a:ext uri="{FF2B5EF4-FFF2-40B4-BE49-F238E27FC236}">
                <a16:creationId xmlns:a16="http://schemas.microsoft.com/office/drawing/2014/main" id="{6FABD03A-94CB-4249-AAF3-5C324C61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337" y="3593286"/>
            <a:ext cx="2668764" cy="20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Tutorial PowerBI : aprende en 3 horas, 3 días o 3 semanas - Talentoop">
            <a:extLst>
              <a:ext uri="{FF2B5EF4-FFF2-40B4-BE49-F238E27FC236}">
                <a16:creationId xmlns:a16="http://schemas.microsoft.com/office/drawing/2014/main" id="{EACD6459-4489-41C3-BE36-C6297532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390" y="3142012"/>
            <a:ext cx="1897589" cy="189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SQL BÁSICO: CONCEPTOS BÁSICOS. SQL (Structured Query Language) o en… | by  Wilber Ccori huaman | Medium">
            <a:extLst>
              <a:ext uri="{FF2B5EF4-FFF2-40B4-BE49-F238E27FC236}">
                <a16:creationId xmlns:a16="http://schemas.microsoft.com/office/drawing/2014/main" id="{6C28C630-0573-4679-B15E-C60A43685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4" b="13566"/>
          <a:stretch/>
        </p:blipFill>
        <p:spPr bwMode="auto">
          <a:xfrm>
            <a:off x="1425840" y="3188368"/>
            <a:ext cx="2023319" cy="8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streamlit logo">
            <a:extLst>
              <a:ext uri="{FF2B5EF4-FFF2-40B4-BE49-F238E27FC236}">
                <a16:creationId xmlns:a16="http://schemas.microsoft.com/office/drawing/2014/main" id="{9330A1D3-42A0-4535-8F7D-943002FB9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887" y="2939885"/>
            <a:ext cx="2141434" cy="128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336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Preguntas y Respuestas frecuentes | Ser Hermano Hospitalario">
            <a:extLst>
              <a:ext uri="{FF2B5EF4-FFF2-40B4-BE49-F238E27FC236}">
                <a16:creationId xmlns:a16="http://schemas.microsoft.com/office/drawing/2014/main" id="{38852285-61CC-4A82-98F2-6A6D33AB6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572" y="1857375"/>
            <a:ext cx="35814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942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Lego Storage Ideas - Building Brick Organization">
            <a:extLst>
              <a:ext uri="{FF2B5EF4-FFF2-40B4-BE49-F238E27FC236}">
                <a16:creationId xmlns:a16="http://schemas.microsoft.com/office/drawing/2014/main" id="{C1B2FEA1-0FBE-49C8-875A-0F95E3587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" b="1369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766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 err="1"/>
              <a:t>Exploratoy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¿De qué se compone un EDA?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642CCE24-5A62-432F-8A9F-11ABF60B1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40" y="2103755"/>
            <a:ext cx="837895" cy="83789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0D08046-F667-4712-93C3-9981A1604488}"/>
              </a:ext>
            </a:extLst>
          </p:cNvPr>
          <p:cNvSpPr txBox="1"/>
          <p:nvPr/>
        </p:nvSpPr>
        <p:spPr>
          <a:xfrm>
            <a:off x="774024" y="2959717"/>
            <a:ext cx="2500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Hipótesis</a:t>
            </a:r>
          </a:p>
          <a:p>
            <a:pPr algn="ctr"/>
            <a:r>
              <a:rPr lang="es-ES" sz="1200" i="1" dirty="0"/>
              <a:t>Cuestiones de negocio como puntos débiles, oportunidades</a:t>
            </a:r>
          </a:p>
        </p:txBody>
      </p:sp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E4F512A4-965C-4624-A225-26E33B040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040" y="2170624"/>
            <a:ext cx="771026" cy="77102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D3A40B3-0B86-4961-9853-36B2A5D5B050}"/>
              </a:ext>
            </a:extLst>
          </p:cNvPr>
          <p:cNvSpPr txBox="1"/>
          <p:nvPr/>
        </p:nvSpPr>
        <p:spPr>
          <a:xfrm>
            <a:off x="3227795" y="2983973"/>
            <a:ext cx="24275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Estructura</a:t>
            </a:r>
          </a:p>
          <a:p>
            <a:pPr algn="ctr"/>
            <a:r>
              <a:rPr lang="es-ES" sz="1200" i="1" dirty="0"/>
              <a:t>Cómo son tus datos, de qué tipo son, calidad del dato</a:t>
            </a:r>
          </a:p>
        </p:txBody>
      </p:sp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CC65D0AA-BE10-4F16-BBC3-A70FF458C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07" y="2212946"/>
            <a:ext cx="771027" cy="77102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74A9804-50B4-4E9C-8418-2813EA6352D4}"/>
              </a:ext>
            </a:extLst>
          </p:cNvPr>
          <p:cNvSpPr txBox="1"/>
          <p:nvPr/>
        </p:nvSpPr>
        <p:spPr>
          <a:xfrm>
            <a:off x="5888495" y="2983973"/>
            <a:ext cx="2500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Limpieza</a:t>
            </a:r>
          </a:p>
          <a:p>
            <a:pPr algn="ctr"/>
            <a:r>
              <a:rPr lang="es-ES" sz="1200" i="1" dirty="0"/>
              <a:t>Datos duplicados, </a:t>
            </a:r>
            <a:r>
              <a:rPr lang="es-ES" sz="1200" i="1" dirty="0" err="1"/>
              <a:t>missings</a:t>
            </a:r>
            <a:r>
              <a:rPr lang="es-ES" sz="1200" i="1" dirty="0"/>
              <a:t>, </a:t>
            </a:r>
            <a:r>
              <a:rPr lang="es-ES" sz="1200" i="1" dirty="0" err="1"/>
              <a:t>features</a:t>
            </a:r>
            <a:r>
              <a:rPr lang="es-ES" sz="1200" i="1" dirty="0"/>
              <a:t> correlacionadas.</a:t>
            </a:r>
          </a:p>
        </p:txBody>
      </p:sp>
      <p:pic>
        <p:nvPicPr>
          <p:cNvPr id="2052" name="Picture 4" descr="Neural Networks for Anomaly (Outliers) Detection | by Abel G. Gebresilassie  | Good Audience">
            <a:extLst>
              <a:ext uri="{FF2B5EF4-FFF2-40B4-BE49-F238E27FC236}">
                <a16:creationId xmlns:a16="http://schemas.microsoft.com/office/drawing/2014/main" id="{85E4824A-3491-4629-861F-712A282CF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795" y="2107499"/>
            <a:ext cx="1338360" cy="91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77CC60F-F183-471F-BAC9-050A718DDAF1}"/>
              </a:ext>
            </a:extLst>
          </p:cNvPr>
          <p:cNvSpPr txBox="1"/>
          <p:nvPr/>
        </p:nvSpPr>
        <p:spPr>
          <a:xfrm>
            <a:off x="8772288" y="3023655"/>
            <a:ext cx="2500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/>
              <a:t>Outliers</a:t>
            </a:r>
            <a:endParaRPr lang="es-ES" sz="1600" b="1" dirty="0"/>
          </a:p>
          <a:p>
            <a:pPr algn="ctr"/>
            <a:r>
              <a:rPr lang="es-ES" sz="1200" i="1" dirty="0"/>
              <a:t>Técnicas de detección e imputación de </a:t>
            </a:r>
            <a:r>
              <a:rPr lang="es-ES" sz="1200" i="1" dirty="0" err="1"/>
              <a:t>outliers</a:t>
            </a:r>
            <a:endParaRPr lang="es-ES" sz="1200" i="1" dirty="0"/>
          </a:p>
        </p:txBody>
      </p:sp>
      <p:pic>
        <p:nvPicPr>
          <p:cNvPr id="2054" name="Picture 6" descr="All Posts | Train In Data">
            <a:extLst>
              <a:ext uri="{FF2B5EF4-FFF2-40B4-BE49-F238E27FC236}">
                <a16:creationId xmlns:a16="http://schemas.microsoft.com/office/drawing/2014/main" id="{995D92F2-1866-4FDD-9066-4FCA2BDA7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2" b="23265"/>
          <a:stretch/>
        </p:blipFill>
        <p:spPr bwMode="auto">
          <a:xfrm>
            <a:off x="1888955" y="4368457"/>
            <a:ext cx="2129248" cy="74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1B55949-FD1A-4E25-8CBB-099B20F9B365}"/>
              </a:ext>
            </a:extLst>
          </p:cNvPr>
          <p:cNvSpPr txBox="1"/>
          <p:nvPr/>
        </p:nvSpPr>
        <p:spPr>
          <a:xfrm>
            <a:off x="1592512" y="5183197"/>
            <a:ext cx="2697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/>
              <a:t>Feature</a:t>
            </a:r>
            <a:r>
              <a:rPr lang="es-ES" sz="1600" b="1" dirty="0"/>
              <a:t> </a:t>
            </a:r>
            <a:r>
              <a:rPr lang="es-ES" sz="1600" b="1" dirty="0" err="1"/>
              <a:t>Engineering</a:t>
            </a:r>
            <a:endParaRPr lang="es-ES" sz="1600" b="1" dirty="0"/>
          </a:p>
          <a:p>
            <a:pPr algn="ctr"/>
            <a:r>
              <a:rPr lang="es-ES" sz="1200" i="1" dirty="0"/>
              <a:t>Transformación de variables y creación de nuevas a partir de las originales</a:t>
            </a:r>
          </a:p>
        </p:txBody>
      </p:sp>
      <p:pic>
        <p:nvPicPr>
          <p:cNvPr id="2060" name="Picture 12" descr="How to Calculate Correlation Between Variables in Python">
            <a:extLst>
              <a:ext uri="{FF2B5EF4-FFF2-40B4-BE49-F238E27FC236}">
                <a16:creationId xmlns:a16="http://schemas.microsoft.com/office/drawing/2014/main" id="{D348DDEB-941C-421F-96E5-9A7FDEE7B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9" t="12517" r="10918" b="11807"/>
          <a:stretch/>
        </p:blipFill>
        <p:spPr bwMode="auto">
          <a:xfrm>
            <a:off x="5324901" y="4368457"/>
            <a:ext cx="1127187" cy="85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4E683DD4-D3BC-4035-BA77-83867F65FC8D}"/>
              </a:ext>
            </a:extLst>
          </p:cNvPr>
          <p:cNvSpPr txBox="1"/>
          <p:nvPr/>
        </p:nvSpPr>
        <p:spPr>
          <a:xfrm>
            <a:off x="4539911" y="5226344"/>
            <a:ext cx="26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Relación entre datos</a:t>
            </a:r>
          </a:p>
          <a:p>
            <a:pPr algn="ctr"/>
            <a:r>
              <a:rPr lang="es-ES" sz="1200" i="1" dirty="0"/>
              <a:t>Qué variables están correlacionadas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DC75732-6828-4D82-AB00-5A03EB7A4F03}"/>
              </a:ext>
            </a:extLst>
          </p:cNvPr>
          <p:cNvSpPr txBox="1"/>
          <p:nvPr/>
        </p:nvSpPr>
        <p:spPr>
          <a:xfrm>
            <a:off x="7521438" y="5183197"/>
            <a:ext cx="2697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Visualización</a:t>
            </a:r>
          </a:p>
          <a:p>
            <a:pPr algn="ctr"/>
            <a:r>
              <a:rPr lang="es-ES" sz="1200" i="1" dirty="0"/>
              <a:t>Representación de relaciones y conclusiones sacadas de los datos.</a:t>
            </a:r>
          </a:p>
        </p:txBody>
      </p:sp>
      <p:pic>
        <p:nvPicPr>
          <p:cNvPr id="1026" name="Picture 2" descr="Resultado de imagen de bar chart">
            <a:extLst>
              <a:ext uri="{FF2B5EF4-FFF2-40B4-BE49-F238E27FC236}">
                <a16:creationId xmlns:a16="http://schemas.microsoft.com/office/drawing/2014/main" id="{42DD58AA-424F-4608-A2D7-83A1E365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795" y="4368457"/>
            <a:ext cx="1382985" cy="76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06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Proyecto Data </a:t>
            </a:r>
            <a:r>
              <a:rPr lang="es-ES" dirty="0" err="1"/>
              <a:t>Science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¿En qué momento se hace un EDA?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82" name="Picture 10" descr="Early GIF | Gfycat">
            <a:extLst>
              <a:ext uri="{FF2B5EF4-FFF2-40B4-BE49-F238E27FC236}">
                <a16:creationId xmlns:a16="http://schemas.microsoft.com/office/drawing/2014/main" id="{5E0B6CA0-5DA8-4409-A785-796E2E86D8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2185988"/>
            <a:ext cx="6562725" cy="368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32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Proyecto Data </a:t>
            </a:r>
            <a:r>
              <a:rPr lang="es-ES" dirty="0" err="1"/>
              <a:t>Science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¿En qué momento se hace un EDA?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49B4DBA-44D5-4646-93AE-1325657BA414}"/>
              </a:ext>
            </a:extLst>
          </p:cNvPr>
          <p:cNvSpPr/>
          <p:nvPr/>
        </p:nvSpPr>
        <p:spPr>
          <a:xfrm>
            <a:off x="8128932" y="0"/>
            <a:ext cx="4063068" cy="6858000"/>
          </a:xfrm>
          <a:prstGeom prst="rect">
            <a:avLst/>
          </a:prstGeom>
          <a:solidFill>
            <a:srgbClr val="7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E2D517A-A764-48C2-8A2A-867787BDAA34}"/>
              </a:ext>
            </a:extLst>
          </p:cNvPr>
          <p:cNvSpPr txBox="1"/>
          <p:nvPr/>
        </p:nvSpPr>
        <p:spPr>
          <a:xfrm>
            <a:off x="8714221" y="1199009"/>
            <a:ext cx="28924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¿Cuándo se realiza un EDA?</a:t>
            </a:r>
          </a:p>
          <a:p>
            <a:pPr algn="ctr"/>
            <a:endParaRPr lang="es-ES" dirty="0"/>
          </a:p>
          <a:p>
            <a:pPr algn="ctr"/>
            <a:r>
              <a:rPr lang="es-ES" sz="1400" i="1" dirty="0"/>
              <a:t>Preparamos los datos para realizar un modelo de machine </a:t>
            </a:r>
            <a:r>
              <a:rPr lang="es-ES" sz="1400" i="1" dirty="0" err="1"/>
              <a:t>learning</a:t>
            </a:r>
            <a:endParaRPr lang="es-ES" sz="1400" i="1" dirty="0"/>
          </a:p>
          <a:p>
            <a:pPr algn="ctr"/>
            <a:endParaRPr lang="es-ES" sz="1400" i="1" dirty="0"/>
          </a:p>
          <a:p>
            <a:pPr algn="ctr"/>
            <a:r>
              <a:rPr lang="es-ES" sz="1400" i="1" dirty="0"/>
              <a:t>Análisis de datos de la empresa para entender el negocio y los clientes.</a:t>
            </a:r>
          </a:p>
          <a:p>
            <a:pPr algn="ctr"/>
            <a:endParaRPr lang="es-ES" sz="1400" i="1" dirty="0"/>
          </a:p>
          <a:p>
            <a:pPr algn="ctr"/>
            <a:r>
              <a:rPr lang="es-ES" sz="1400" i="1" dirty="0"/>
              <a:t>Análisis de la calidad de los datos</a:t>
            </a:r>
          </a:p>
          <a:p>
            <a:pPr algn="ctr"/>
            <a:endParaRPr lang="es-ES" sz="1400" i="1" dirty="0"/>
          </a:p>
          <a:p>
            <a:pPr algn="ctr"/>
            <a:r>
              <a:rPr lang="es-ES" sz="1400" i="1" dirty="0"/>
              <a:t>Reportes</a:t>
            </a:r>
          </a:p>
          <a:p>
            <a:pPr algn="ctr"/>
            <a:endParaRPr lang="es-ES" sz="1400" i="1" dirty="0"/>
          </a:p>
          <a:p>
            <a:pPr algn="ctr"/>
            <a:r>
              <a:rPr lang="es-ES" sz="1400" i="1" dirty="0"/>
              <a:t>¿Ha tenido éxito el nuevo producto lanzado? Análisis de ventas y de campañas de marketing</a:t>
            </a:r>
          </a:p>
          <a:p>
            <a:pPr algn="ctr"/>
            <a:endParaRPr lang="es-ES" sz="1400" i="1" dirty="0"/>
          </a:p>
          <a:p>
            <a:pPr algn="ctr"/>
            <a:r>
              <a:rPr lang="es-ES" sz="1400" i="1" dirty="0"/>
              <a:t>¿Con qué producto estamos teniendo más perdidas? ¿O más ganancias? ¿Cómo es el cliente que compra esos productos?</a:t>
            </a:r>
          </a:p>
        </p:txBody>
      </p:sp>
      <p:pic>
        <p:nvPicPr>
          <p:cNvPr id="3076" name="Picture 4" descr="Chapter 6 How to run a data visualization project | A Reader on Data  Visualization">
            <a:extLst>
              <a:ext uri="{FF2B5EF4-FFF2-40B4-BE49-F238E27FC236}">
                <a16:creationId xmlns:a16="http://schemas.microsoft.com/office/drawing/2014/main" id="{6C12DD22-3629-4A8C-BB9D-990C1AF22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3"/>
          <a:stretch/>
        </p:blipFill>
        <p:spPr bwMode="auto">
          <a:xfrm>
            <a:off x="615673" y="2566598"/>
            <a:ext cx="6894792" cy="311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15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Pasos a seguir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Elementos imprescindibles de un EDA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The fundamental steps of the exploratory data analysis process. | Download  Scientific Diagram">
            <a:extLst>
              <a:ext uri="{FF2B5EF4-FFF2-40B4-BE49-F238E27FC236}">
                <a16:creationId xmlns:a16="http://schemas.microsoft.com/office/drawing/2014/main" id="{3465F07C-3201-4E17-88D7-D4CAF9D48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099971"/>
            <a:ext cx="80962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8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¿Discriminación de sexo en Berkeley?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Paradoja de Simpson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314" name="Picture 2" descr="Simpson's Paradox – Mathemathinking">
            <a:extLst>
              <a:ext uri="{FF2B5EF4-FFF2-40B4-BE49-F238E27FC236}">
                <a16:creationId xmlns:a16="http://schemas.microsoft.com/office/drawing/2014/main" id="{3FD06749-1E54-4F5A-B2D2-E0FEA981B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04" y="3488114"/>
            <a:ext cx="3536496" cy="265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Simpson's Paradox – Mathemathinking">
            <a:extLst>
              <a:ext uri="{FF2B5EF4-FFF2-40B4-BE49-F238E27FC236}">
                <a16:creationId xmlns:a16="http://schemas.microsoft.com/office/drawing/2014/main" id="{2AC51A4B-A0E5-456E-957F-5F742D2B9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5" y="3488114"/>
            <a:ext cx="3536496" cy="265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05597F2-005B-45F3-9DDE-9054CC55FCB4}"/>
              </a:ext>
            </a:extLst>
          </p:cNvPr>
          <p:cNvSpPr txBox="1"/>
          <p:nvPr/>
        </p:nvSpPr>
        <p:spPr>
          <a:xfrm>
            <a:off x="716902" y="2008480"/>
            <a:ext cx="4969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En 1973, la Universidad de California-Berkeley fue demandada por discriminación por género.</a:t>
            </a:r>
          </a:p>
          <a:p>
            <a:endParaRPr lang="es-ES" sz="1200" dirty="0"/>
          </a:p>
          <a:p>
            <a:r>
              <a:rPr lang="es-ES" sz="1200" dirty="0"/>
              <a:t>En realidad lo que ocurrió fue que al ver las siguientes cifras de admitidos el decano pensó que podrían ser demandados y pidió al profesor de estadística Peter </a:t>
            </a:r>
            <a:r>
              <a:rPr lang="es-ES" sz="1200" dirty="0" err="1"/>
              <a:t>Bickel</a:t>
            </a:r>
            <a:r>
              <a:rPr lang="es-ES" sz="1200" dirty="0"/>
              <a:t> que analizara la situación.</a:t>
            </a:r>
          </a:p>
        </p:txBody>
      </p:sp>
      <p:pic>
        <p:nvPicPr>
          <p:cNvPr id="13322" name="Picture 10" descr="Simpson's Paradox: Two HR examples with R code. – paulvanderlaken.com">
            <a:extLst>
              <a:ext uri="{FF2B5EF4-FFF2-40B4-BE49-F238E27FC236}">
                <a16:creationId xmlns:a16="http://schemas.microsoft.com/office/drawing/2014/main" id="{E0A2F104-DDEF-4DAD-9CF0-E8A84F81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244" y="1634705"/>
            <a:ext cx="2404870" cy="173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5">
            <a:extLst>
              <a:ext uri="{FF2B5EF4-FFF2-40B4-BE49-F238E27FC236}">
                <a16:creationId xmlns:a16="http://schemas.microsoft.com/office/drawing/2014/main" id="{88205C22-63C7-4B4B-9B77-9E47D43FE121}"/>
              </a:ext>
            </a:extLst>
          </p:cNvPr>
          <p:cNvSpPr txBox="1"/>
          <p:nvPr/>
        </p:nvSpPr>
        <p:spPr>
          <a:xfrm>
            <a:off x="587829" y="6419791"/>
            <a:ext cx="28160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hlinkClick r:id="rId5"/>
              </a:rPr>
              <a:t>https://quantdare.com/paradoja-de-simpson/#:~:text=Uno%20de%20los%20ejemplos%20m%C3%A1s,Universidad%20de%20Berkeley%2C%20en%20California.&amp;text=Ante%20estos%20datos%2C%20una%20joven,que%20hab%C3%ADan%20solicitado%20su%20ingreso.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23471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20" y="353608"/>
            <a:ext cx="10515600" cy="1051243"/>
          </a:xfrm>
        </p:spPr>
        <p:txBody>
          <a:bodyPr/>
          <a:lstStyle/>
          <a:p>
            <a:r>
              <a:rPr lang="es-ES" dirty="0"/>
              <a:t>¿Mortalidad diaria negativa?</a:t>
            </a:r>
          </a:p>
        </p:txBody>
      </p:sp>
      <p:sp>
        <p:nvSpPr>
          <p:cNvPr id="9" name="CuadroTexto 5">
            <a:extLst>
              <a:ext uri="{FF2B5EF4-FFF2-40B4-BE49-F238E27FC236}">
                <a16:creationId xmlns:a16="http://schemas.microsoft.com/office/drawing/2014/main" id="{88205C22-63C7-4B4B-9B77-9E47D43FE121}"/>
              </a:ext>
            </a:extLst>
          </p:cNvPr>
          <p:cNvSpPr txBox="1"/>
          <p:nvPr/>
        </p:nvSpPr>
        <p:spPr>
          <a:xfrm>
            <a:off x="587829" y="6419791"/>
            <a:ext cx="28160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hlinkClick r:id="rId2"/>
              </a:rPr>
              <a:t>https://quantdare.com/paradoja-de-simpson/#:~:text=Uno%20de%20los%20ejemplos%20m%C3%A1s,Universidad%20de%20Berkeley%2C%20en%20California.&amp;text=Ante%20estos%20datos%2C%20una%20joven,que%20hab%C3%ADan%20solicitado%20su%20ingreso.</a:t>
            </a:r>
            <a:endParaRPr lang="es-ES" sz="1200" dirty="0"/>
          </a:p>
        </p:txBody>
      </p:sp>
      <p:pic>
        <p:nvPicPr>
          <p:cNvPr id="1026" name="Picture 2" descr="gráfico1">
            <a:extLst>
              <a:ext uri="{FF2B5EF4-FFF2-40B4-BE49-F238E27FC236}">
                <a16:creationId xmlns:a16="http://schemas.microsoft.com/office/drawing/2014/main" id="{0C857E70-271B-4E25-AE91-DD2E528B4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721" y="1684535"/>
            <a:ext cx="4600378" cy="394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833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15018"/>
            <a:ext cx="10515600" cy="1051243"/>
          </a:xfrm>
        </p:spPr>
        <p:txBody>
          <a:bodyPr>
            <a:normAutofit/>
          </a:bodyPr>
          <a:lstStyle/>
          <a:p>
            <a:r>
              <a:rPr lang="es-ES" dirty="0"/>
              <a:t>Fíate de Jack y analízalo por partes</a:t>
            </a:r>
          </a:p>
        </p:txBody>
      </p:sp>
      <p:sp>
        <p:nvSpPr>
          <p:cNvPr id="9" name="CuadroTexto 5">
            <a:extLst>
              <a:ext uri="{FF2B5EF4-FFF2-40B4-BE49-F238E27FC236}">
                <a16:creationId xmlns:a16="http://schemas.microsoft.com/office/drawing/2014/main" id="{88205C22-63C7-4B4B-9B77-9E47D43FE121}"/>
              </a:ext>
            </a:extLst>
          </p:cNvPr>
          <p:cNvSpPr txBox="1"/>
          <p:nvPr/>
        </p:nvSpPr>
        <p:spPr>
          <a:xfrm>
            <a:off x="587829" y="6419791"/>
            <a:ext cx="28160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hlinkClick r:id="rId2"/>
              </a:rPr>
              <a:t>https://quantdare.com/paradoja-de-simpson/#:~:text=Uno%20de%20los%20ejemplos%20m%C3%A1s,Universidad%20de%20Berkeley%2C%20en%20California.&amp;text=Ante%20estos%20datos%2C%20una%20joven,que%20hab%C3%ADan%20solicitado%20su%20ingreso.</a:t>
            </a:r>
            <a:endParaRPr lang="es-ES" sz="1200" dirty="0"/>
          </a:p>
        </p:txBody>
      </p:sp>
      <p:pic>
        <p:nvPicPr>
          <p:cNvPr id="2050" name="Picture 2" descr="gráfico2">
            <a:extLst>
              <a:ext uri="{FF2B5EF4-FFF2-40B4-BE49-F238E27FC236}">
                <a16:creationId xmlns:a16="http://schemas.microsoft.com/office/drawing/2014/main" id="{E5ABFAE2-5E2D-4F69-8548-FF534CC9C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527" y="1835626"/>
            <a:ext cx="96012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003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</TotalTime>
  <Words>575</Words>
  <Application>Microsoft Office PowerPoint</Application>
  <PresentationFormat>Widescreen</PresentationFormat>
  <Paragraphs>81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Data Analysis</vt:lpstr>
      <vt:lpstr>PowerPoint Presentation</vt:lpstr>
      <vt:lpstr>Exploratoy Data Analysis</vt:lpstr>
      <vt:lpstr>Proyecto Data Science</vt:lpstr>
      <vt:lpstr>Proyecto Data Science</vt:lpstr>
      <vt:lpstr>Pasos a seguir</vt:lpstr>
      <vt:lpstr>¿Discriminación de sexo en Berkeley?</vt:lpstr>
      <vt:lpstr>¿Mortalidad diaria negativa?</vt:lpstr>
      <vt:lpstr>Fíate de Jack y analízalo por partes</vt:lpstr>
      <vt:lpstr>PowerPoint Presentation</vt:lpstr>
      <vt:lpstr>PowerPoint Presentation</vt:lpstr>
      <vt:lpstr>PowerPoint Presentation</vt:lpstr>
      <vt:lpstr>Presentación de un EDA</vt:lpstr>
      <vt:lpstr>Presentación de un EDA</vt:lpstr>
      <vt:lpstr>Bootcamp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Ortiz</dc:creator>
  <cp:lastModifiedBy>Gabriel VT</cp:lastModifiedBy>
  <cp:revision>27</cp:revision>
  <dcterms:created xsi:type="dcterms:W3CDTF">2020-10-04T14:11:43Z</dcterms:created>
  <dcterms:modified xsi:type="dcterms:W3CDTF">2021-05-18T21:16:42Z</dcterms:modified>
</cp:coreProperties>
</file>